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8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21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37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2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48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40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11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80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90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4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31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46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7154-1ACE-41CD-A4AE-7C232E7480E7}" type="datetimeFigureOut">
              <a:rPr lang="fr-FR" smtClean="0"/>
              <a:t>08/02/2020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3F06-274A-4979-979B-2095C41B14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1680" y="2552700"/>
            <a:ext cx="6400800" cy="1752600"/>
          </a:xfrm>
          <a:ln>
            <a:solidFill>
              <a:schemeClr val="bg2"/>
            </a:solidFill>
          </a:ln>
        </p:spPr>
        <p:txBody>
          <a:bodyPr/>
          <a:lstStyle/>
          <a:p>
            <a:r>
              <a:rPr lang="fr-FR" dirty="0" smtClean="0"/>
              <a:t>Pour qui ?</a:t>
            </a:r>
          </a:p>
          <a:p>
            <a:pPr algn="l"/>
            <a:r>
              <a:rPr lang="fr-FR" dirty="0" smtClean="0"/>
              <a:t>Comment ?</a:t>
            </a:r>
          </a:p>
          <a:p>
            <a:pPr algn="r"/>
            <a:r>
              <a:rPr lang="fr-FR" dirty="0" smtClean="0"/>
              <a:t>Pourquoi ?</a:t>
            </a:r>
            <a:endParaRPr lang="fr-FR" dirty="0"/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971550" y="620713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AC1F14"/>
                </a:solidFill>
              </a:rPr>
              <a:t>Le financement de la rénovation énergétique</a:t>
            </a:r>
            <a:endParaRPr lang="fr-FR" dirty="0">
              <a:solidFill>
                <a:srgbClr val="AC1F14"/>
              </a:solidFill>
            </a:endParaRPr>
          </a:p>
        </p:txBody>
      </p:sp>
      <p:pic>
        <p:nvPicPr>
          <p:cNvPr id="7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733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897977" y="239560"/>
            <a:ext cx="8229600" cy="1143000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mtClean="0">
                <a:solidFill>
                  <a:schemeClr val="accent2"/>
                </a:solidFill>
              </a:rPr>
              <a:t>Le crédit d’impôt 2020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01027" y="1628800"/>
            <a:ext cx="4824536" cy="23083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Réservé aux ménages à revenu intermédiaire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N’est plus un pourcentage des dépenses, mais un forfait par action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/>
              <a:t>Ne peut dépasser 2400 € pour une personne seule, et 4800 € pour un ménage, majoré de 400 € par enfant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851920" y="4509120"/>
            <a:ext cx="4392488" cy="17543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Exemples de forfaits</a:t>
            </a:r>
          </a:p>
          <a:p>
            <a:r>
              <a:rPr lang="fr-FR" dirty="0" smtClean="0"/>
              <a:t>2000 € pour une pompe à chaleur air/ eau</a:t>
            </a:r>
          </a:p>
          <a:p>
            <a:r>
              <a:rPr lang="fr-FR" dirty="0" smtClean="0"/>
              <a:t>40 € par fenêtre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3851920" y="56738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50 € / m</a:t>
            </a:r>
            <a:r>
              <a:rPr lang="fr-FR" baseline="30000" dirty="0" smtClean="0"/>
              <a:t>2</a:t>
            </a:r>
            <a:r>
              <a:rPr lang="fr-FR" dirty="0" smtClean="0"/>
              <a:t> pour l’isolation des murs en façade ou pignon par l’extérieur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11430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Les cumuls ???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r>
              <a:rPr lang="fr-FR" dirty="0" err="1" smtClean="0"/>
              <a:t>Anah</a:t>
            </a:r>
            <a:r>
              <a:rPr lang="fr-FR" dirty="0" smtClean="0"/>
              <a:t> + Action Logement + aide caisse de retraite + CAF + aide région + Eco PTZ</a:t>
            </a:r>
          </a:p>
          <a:p>
            <a:endParaRPr lang="fr-FR" dirty="0"/>
          </a:p>
          <a:p>
            <a:r>
              <a:rPr lang="fr-FR" dirty="0" smtClean="0"/>
              <a:t>Ma prime </a:t>
            </a:r>
            <a:r>
              <a:rPr lang="fr-FR" dirty="0" err="1" smtClean="0"/>
              <a:t>renov</a:t>
            </a:r>
            <a:r>
              <a:rPr lang="fr-FR" dirty="0" smtClean="0"/>
              <a:t> + Action logement + aide des fournisseurs d’énergie + Caisse de retraite + CAF + aide région + Eco PTZ</a:t>
            </a:r>
          </a:p>
          <a:p>
            <a:r>
              <a:rPr lang="fr-FR" dirty="0" smtClean="0"/>
              <a:t>Crédit d’impôt + Aide fournisseurs d’énergie + Eco PTZ</a:t>
            </a:r>
            <a:endParaRPr lang="fr-FR" dirty="0"/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: Rounded Corners 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11549" y="1157263"/>
            <a:ext cx="4188443" cy="3639890"/>
          </a:xfrm>
          <a:prstGeom prst="roundRect">
            <a:avLst>
              <a:gd name="adj" fmla="val 8347"/>
            </a:avLst>
          </a:prstGeom>
          <a:solidFill>
            <a:schemeClr val="tx1">
              <a:lumMod val="50000"/>
              <a:alpha val="20000"/>
            </a:schemeClr>
          </a:solidFill>
          <a:ln>
            <a:noFill/>
          </a:ln>
        </p:spPr>
        <p:txBody>
          <a:bodyPr/>
          <a:lstStyle/>
          <a:p>
            <a:pPr>
              <a:lnSpc>
                <a:spcPct val="81000"/>
              </a:lnSpc>
              <a:defRPr/>
            </a:pPr>
            <a:endParaRPr lang="fr-FR" altLang="fr-FR">
              <a:solidFill>
                <a:srgbClr val="FFFFFF"/>
              </a:solidFill>
              <a:latin typeface="Arial" pitchFamily="34" charset="0"/>
              <a:ea typeface="Arial Unicode MS"/>
              <a:cs typeface="Arial Unicode MS"/>
            </a:endParaRPr>
          </a:p>
        </p:txBody>
      </p:sp>
      <p:pic>
        <p:nvPicPr>
          <p:cNvPr id="9" name="Picture 4" descr="Image associÃ©e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41" y="1340768"/>
            <a:ext cx="2195421" cy="1346886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Ã©sultat de recherche d'images pour &quot;isolation combles amÃ©nagÃ©s sous chevrons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267" y="2418556"/>
            <a:ext cx="1863725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26" y="3040965"/>
            <a:ext cx="9588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726851" y="476672"/>
            <a:ext cx="3925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Montant Total des travaux : 16500 €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64088" y="1157263"/>
            <a:ext cx="3600400" cy="1477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Ménage très modeste</a:t>
            </a:r>
          </a:p>
          <a:p>
            <a:endParaRPr lang="fr-FR" dirty="0"/>
          </a:p>
          <a:p>
            <a:r>
              <a:rPr lang="fr-FR" dirty="0" smtClean="0"/>
              <a:t>ANAH : 9600 €</a:t>
            </a:r>
          </a:p>
          <a:p>
            <a:r>
              <a:rPr lang="fr-FR" dirty="0" smtClean="0"/>
              <a:t>Région : 1500 €</a:t>
            </a:r>
          </a:p>
          <a:p>
            <a:r>
              <a:rPr lang="fr-FR" dirty="0" smtClean="0"/>
              <a:t>Caisse de retraite : 2500 €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364088" y="3212976"/>
            <a:ext cx="3600400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Ménage modeste</a:t>
            </a:r>
          </a:p>
          <a:p>
            <a:endParaRPr lang="fr-FR" dirty="0"/>
          </a:p>
          <a:p>
            <a:r>
              <a:rPr lang="fr-FR" dirty="0" smtClean="0"/>
              <a:t>Ma Prime </a:t>
            </a:r>
            <a:r>
              <a:rPr lang="fr-FR" dirty="0" err="1" smtClean="0"/>
              <a:t>renov</a:t>
            </a:r>
            <a:r>
              <a:rPr lang="fr-FR" dirty="0" smtClean="0"/>
              <a:t> : 2800 €</a:t>
            </a:r>
          </a:p>
          <a:p>
            <a:r>
              <a:rPr lang="fr-FR" dirty="0" smtClean="0"/>
              <a:t>CEE : 2500 €</a:t>
            </a:r>
          </a:p>
          <a:p>
            <a:r>
              <a:rPr lang="fr-FR" dirty="0" smtClean="0"/>
              <a:t>Région : 1500 €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412281" y="404664"/>
            <a:ext cx="7105696" cy="378565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Nécessité de se renseigner en amont du projet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 Choix d’un accompagnement au montage du dossier ou pas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Faire attention aux non cumuls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 Les « aides » concernent tout le monde, mais sont adaptées et adaptables à chaque situation</a:t>
            </a:r>
          </a:p>
          <a:p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3275856" y="4581128"/>
            <a:ext cx="4176464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</a:rPr>
              <a:t>De l’information et du débroussaillage : ADIL et EIE</a:t>
            </a:r>
          </a:p>
          <a:p>
            <a:endParaRPr lang="fr-FR" sz="2400" dirty="0" smtClean="0">
              <a:solidFill>
                <a:srgbClr val="7030A0"/>
              </a:solidFill>
            </a:endParaRPr>
          </a:p>
          <a:p>
            <a:r>
              <a:rPr lang="fr-FR" sz="2400" dirty="0" smtClean="0">
                <a:solidFill>
                  <a:srgbClr val="7030A0"/>
                </a:solidFill>
              </a:rPr>
              <a:t>De l’accompagnement : OPAH</a:t>
            </a:r>
            <a:endParaRPr lang="fr-FR" sz="2400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68602"/>
            <a:ext cx="13239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492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86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84956" y="4529810"/>
            <a:ext cx="4290623" cy="2239159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 marL="501650" indent="-5000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dirty="0" smtClean="0">
                <a:solidFill>
                  <a:srgbClr val="000000"/>
                </a:solidFill>
              </a:rPr>
              <a:t>Toutes </a:t>
            </a:r>
            <a:r>
              <a:rPr lang="fr-FR" altLang="fr-FR" dirty="0">
                <a:solidFill>
                  <a:srgbClr val="000000"/>
                </a:solidFill>
              </a:rPr>
              <a:t>les </a:t>
            </a:r>
            <a:r>
              <a:rPr lang="fr-FR" altLang="fr-FR" dirty="0" smtClean="0">
                <a:solidFill>
                  <a:srgbClr val="000000"/>
                </a:solidFill>
              </a:rPr>
              <a:t>questions </a:t>
            </a:r>
            <a:r>
              <a:rPr lang="fr-FR" altLang="fr-FR" dirty="0">
                <a:solidFill>
                  <a:srgbClr val="000000"/>
                </a:solidFill>
              </a:rPr>
              <a:t>d’ordre juridique, </a:t>
            </a:r>
            <a:r>
              <a:rPr lang="fr-FR" altLang="fr-FR" dirty="0">
                <a:solidFill>
                  <a:srgbClr val="C00000"/>
                </a:solidFill>
              </a:rPr>
              <a:t>financier ou fiscal </a:t>
            </a:r>
            <a:r>
              <a:rPr lang="fr-FR" altLang="fr-FR" dirty="0">
                <a:solidFill>
                  <a:srgbClr val="000000"/>
                </a:solidFill>
              </a:rPr>
              <a:t>ayant trait au logement</a:t>
            </a:r>
          </a:p>
          <a:p>
            <a:pPr marL="1587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altLang="fr-FR" dirty="0" smtClean="0">
                <a:solidFill>
                  <a:srgbClr val="000000"/>
                </a:solidFill>
              </a:rPr>
              <a:t>Tous les thèmes sont abordés : amélioration de l’habitat, accession à la propriété, rapports locatifs, fiscalité…</a:t>
            </a:r>
            <a:endParaRPr lang="fr-FR" altLang="fr-FR" dirty="0">
              <a:solidFill>
                <a:srgbClr val="00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56" y="0"/>
            <a:ext cx="1698812" cy="4224528"/>
          </a:xfrm>
          <a:prstGeom prst="rect">
            <a:avLst/>
          </a:prstGeom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100771" y="172086"/>
            <a:ext cx="2582418" cy="2589403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558800" indent="-55721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  <a:lvl2pPr marL="889000" indent="-5000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9pPr>
          </a:lstStyle>
          <a:p>
            <a:pPr>
              <a:lnSpc>
                <a:spcPct val="87000"/>
              </a:lnSpc>
              <a:spcAft>
                <a:spcPts val="1425"/>
              </a:spcAft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000000"/>
                </a:solidFill>
              </a:rPr>
              <a:t>Questions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Isolation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Ventilation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Chauffage et eau chaude sanitaire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Economies d’énergie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Confort</a:t>
            </a:r>
          </a:p>
          <a:p>
            <a:pPr lvl="1">
              <a:lnSpc>
                <a:spcPct val="87000"/>
              </a:lnSpc>
              <a:spcAft>
                <a:spcPts val="1138"/>
              </a:spcAft>
              <a:buFont typeface="Arial" panose="020B0604020202020204" pitchFamily="34" charset="0"/>
              <a:buChar char="•"/>
            </a:pPr>
            <a:r>
              <a:rPr lang="fr-FR" altLang="fr-FR" sz="1400" dirty="0">
                <a:solidFill>
                  <a:srgbClr val="000000"/>
                </a:solidFill>
              </a:rPr>
              <a:t>Aides financières</a:t>
            </a:r>
          </a:p>
          <a:p>
            <a:pPr>
              <a:lnSpc>
                <a:spcPct val="87000"/>
              </a:lnSpc>
              <a:spcAft>
                <a:spcPts val="1425"/>
              </a:spcAft>
              <a:buClrTx/>
              <a:buSzTx/>
            </a:pPr>
            <a:endParaRPr lang="fr-FR" altLang="fr-FR" sz="1600" dirty="0">
              <a:solidFill>
                <a:srgbClr val="0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55314" y="3081529"/>
            <a:ext cx="24003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altLang="fr-FR" dirty="0">
                <a:solidFill>
                  <a:srgbClr val="000000"/>
                </a:solidFill>
              </a:rPr>
              <a:t>Une information gratuite, neutre et complète</a:t>
            </a:r>
            <a:endParaRPr lang="fr-F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189" y="88519"/>
            <a:ext cx="1460811" cy="668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718240" y="4143129"/>
            <a:ext cx="1825847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05 63 48 73 80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295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1143000"/>
          </a:xfrm>
        </p:spPr>
        <p:txBody>
          <a:bodyPr/>
          <a:lstStyle/>
          <a:p>
            <a:r>
              <a:rPr lang="fr-FR" i="1" dirty="0" smtClean="0">
                <a:solidFill>
                  <a:schemeClr val="accent2"/>
                </a:solidFill>
              </a:rPr>
              <a:t>Quelques principes</a:t>
            </a:r>
            <a:endParaRPr lang="fr-FR" i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r>
              <a:rPr lang="fr-FR" dirty="0" smtClean="0"/>
              <a:t>De nombreux dispositifs mis en place</a:t>
            </a:r>
          </a:p>
          <a:p>
            <a:r>
              <a:rPr lang="fr-FR" dirty="0" smtClean="0"/>
              <a:t>Des cumuls possibles …ou pas</a:t>
            </a:r>
          </a:p>
          <a:p>
            <a:r>
              <a:rPr lang="fr-FR" dirty="0" smtClean="0"/>
              <a:t>De la patience !</a:t>
            </a:r>
          </a:p>
          <a:p>
            <a:r>
              <a:rPr lang="fr-FR" dirty="0" smtClean="0"/>
              <a:t>Des plafonds de ressources à respecter, sauf…</a:t>
            </a:r>
          </a:p>
          <a:p>
            <a:r>
              <a:rPr lang="fr-FR" dirty="0" smtClean="0"/>
              <a:t>Des artisans RGE</a:t>
            </a:r>
          </a:p>
          <a:p>
            <a:pPr marL="457200" lvl="1" indent="0">
              <a:buNone/>
            </a:pPr>
            <a:r>
              <a:rPr lang="fr-FR" dirty="0" smtClean="0"/>
              <a:t>	- </a:t>
            </a:r>
            <a:r>
              <a:rPr lang="fr-FR" dirty="0" smtClean="0">
                <a:solidFill>
                  <a:schemeClr val="accent2"/>
                </a:solidFill>
              </a:rPr>
              <a:t>Des financements très importants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-108520" y="5013176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83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789653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752" y="260648"/>
            <a:ext cx="1800225" cy="1511300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366712" y="461512"/>
            <a:ext cx="316835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Crédit d’impôt pour la transition énergétique</a:t>
            </a:r>
            <a:endParaRPr lang="fr-FR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743199"/>
            <a:ext cx="4543028" cy="1346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629520" y="2967335"/>
            <a:ext cx="417646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Certificats d’économie d’énergie : Primes énergies, coups de pouce chaudière, coup de pouce isolation…</a:t>
            </a:r>
            <a:endParaRPr lang="fr-FR" sz="2000" b="1" dirty="0"/>
          </a:p>
        </p:txBody>
      </p:sp>
      <p:pic>
        <p:nvPicPr>
          <p:cNvPr id="1028" name="Picture 4" descr="Résultat de recherche d'images pour &quot;Action logement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803" y="4262284"/>
            <a:ext cx="3888432" cy="105473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717752" y="4789653"/>
            <a:ext cx="208823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CAF, Caisses de retraites,…</a:t>
            </a:r>
            <a:endParaRPr lang="fr-FR" sz="2000" b="1" dirty="0"/>
          </a:p>
        </p:txBody>
      </p:sp>
      <p:pic>
        <p:nvPicPr>
          <p:cNvPr id="1030" name="Picture 6" descr="Résultat de recherche d'images pour &quot;region occitanie&quot;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520" y="5397470"/>
            <a:ext cx="1327283" cy="132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228184" y="1988840"/>
            <a:ext cx="25778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Subventions des collectivités locales…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Des plafonds de ressources multiples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77248"/>
              </p:ext>
            </p:extLst>
          </p:nvPr>
        </p:nvGraphicFramePr>
        <p:xfrm>
          <a:off x="0" y="1340768"/>
          <a:ext cx="9144001" cy="2710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3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83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050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4318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759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60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Nb pers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Très modestes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Modestes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Revenus ménage intermédiaire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Revenus les plus élevés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14 879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19 074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27 706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27 706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3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21 760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27 896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44 124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44 125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26 170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33 547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50 281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50 281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3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30 572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39 192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56 438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56 438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7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34 993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44 860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687 52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68 752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30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81 066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&gt; 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81 066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091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Pers. sup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+4412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+5 651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+12 314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highlight>
                            <a:srgbClr val="808000"/>
                          </a:highlight>
                        </a:rPr>
                        <a:t> 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highlight>
                            <a:srgbClr val="808000"/>
                          </a:highlight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102" marR="62102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1187624" y="3933056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1835696" y="3933056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39552" y="5013176"/>
            <a:ext cx="2448273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Ma prime </a:t>
            </a:r>
            <a:r>
              <a:rPr lang="fr-FR" dirty="0" err="1" smtClean="0"/>
              <a:t>rénov</a:t>
            </a:r>
            <a:endParaRPr lang="fr-FR" dirty="0" smtClean="0"/>
          </a:p>
          <a:p>
            <a:r>
              <a:rPr lang="fr-FR" dirty="0" smtClean="0"/>
              <a:t>Action logement</a:t>
            </a:r>
          </a:p>
          <a:p>
            <a:r>
              <a:rPr lang="fr-FR" dirty="0" smtClean="0"/>
              <a:t>CEE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788024" y="393305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139952" y="5013176"/>
            <a:ext cx="1584176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CITE / CEE 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8100392" y="393305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077202" y="4869160"/>
            <a:ext cx="1908212" cy="120032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CEE</a:t>
            </a:r>
          </a:p>
          <a:p>
            <a:pPr algn="ctr"/>
            <a:r>
              <a:rPr lang="fr-FR" dirty="0" smtClean="0"/>
              <a:t>CITE pour isolation des parois opaques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9552" y="6237312"/>
            <a:ext cx="2448273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Anah</a:t>
            </a:r>
            <a:r>
              <a:rPr lang="fr-FR" dirty="0" smtClean="0"/>
              <a:t> / Action logement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652418" y="6206534"/>
            <a:ext cx="5328592" cy="40011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Eco PTZ pour tous, sans plafond de ressources</a:t>
            </a:r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1403648" y="5936506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29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C00000"/>
                </a:solidFill>
              </a:rPr>
              <a:t>Des subventions et un accompagnement aux montages des dossiers</a:t>
            </a:r>
            <a:endParaRPr lang="fr-FR" sz="3600" dirty="0">
              <a:solidFill>
                <a:srgbClr val="C00000"/>
              </a:solidFill>
            </a:endParaRPr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6727" cy="1762631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907704" y="1844824"/>
            <a:ext cx="6264696" cy="17543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Habiter mieux sérénité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De 45 % à 60 % de subvention, dans la limite de 20 000 € de travaux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Pour les logements de plus de 15 ans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/>
              <a:t>Sous condition de ressources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FR" dirty="0" smtClean="0"/>
              <a:t>Subventions de 8600 € à 12000 €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4036650" y="4114800"/>
            <a:ext cx="5063716" cy="1477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ln>
                  <a:solidFill>
                    <a:srgbClr val="C00000"/>
                  </a:solidFill>
                </a:ln>
              </a:rPr>
              <a:t>Habiter mieux bonifié                                </a:t>
            </a:r>
          </a:p>
          <a:p>
            <a:endParaRPr lang="fr-FR" dirty="0" smtClean="0">
              <a:ln>
                <a:solidFill>
                  <a:srgbClr val="C00000"/>
                </a:solidFill>
              </a:ln>
            </a:endParaRPr>
          </a:p>
          <a:p>
            <a:endParaRPr lang="fr-FR" dirty="0">
              <a:ln>
                <a:solidFill>
                  <a:srgbClr val="C00000"/>
                </a:solidFill>
              </a:ln>
            </a:endParaRPr>
          </a:p>
          <a:p>
            <a:r>
              <a:rPr lang="fr-FR" dirty="0" smtClean="0">
                <a:ln>
                  <a:solidFill>
                    <a:srgbClr val="C00000"/>
                  </a:solidFill>
                </a:ln>
              </a:rPr>
              <a:t> </a:t>
            </a:r>
          </a:p>
          <a:p>
            <a:r>
              <a:rPr lang="fr-FR" dirty="0" smtClean="0">
                <a:ln>
                  <a:solidFill>
                    <a:srgbClr val="C00000"/>
                  </a:solidFill>
                </a:ln>
              </a:rPr>
              <a:t>De 12500 € à 19 000 € de subventions</a:t>
            </a:r>
            <a:endParaRPr lang="fr-FR" dirty="0">
              <a:ln>
                <a:solidFill>
                  <a:srgbClr val="C00000"/>
                </a:solidFill>
              </a:ln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651" y="4437965"/>
            <a:ext cx="506371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259632" y="4005064"/>
            <a:ext cx="2520280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Un opérateur pour l’assistance à maitrise d’ouvrage dans le cadre de l’OPAH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059832" y="6093296"/>
            <a:ext cx="2952328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www.monprojet.anah.gouv.fr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6027"/>
            <a:ext cx="4543028" cy="1346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281" y="1916832"/>
            <a:ext cx="7437058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3707904" y="5862036"/>
            <a:ext cx="2952328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www.maprimerenov.gouv.fr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372200" y="548680"/>
            <a:ext cx="2477139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Jusqu’à 20 000 € de prime sur 5ans</a:t>
            </a:r>
            <a:endParaRPr lang="fr-F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11430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27576" cy="672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Résultat de recherche d'images pour &quot;Action logement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3888432" cy="105473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152906" y="1556792"/>
            <a:ext cx="3312368" cy="1323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Subvention de 20 000 € pour l’isolation, et si l’isolation est suffisante, financement du chauffage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5076056" y="2636912"/>
            <a:ext cx="3672408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Uniquement pour les salariés du secteur privé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2051720" y="3645024"/>
            <a:ext cx="3168352" cy="7078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Accompagnement obligatoire, par un opérateur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635896" y="5085184"/>
            <a:ext cx="2952328" cy="10156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Possibilité d’un prêt en complément, de 30 000 € à 1 % sur 20 ans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79" t="13705" r="31443" b="19005"/>
          <a:stretch/>
        </p:blipFill>
        <p:spPr bwMode="auto">
          <a:xfrm>
            <a:off x="0" y="4873440"/>
            <a:ext cx="2824562" cy="197719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2-ADIL_Tar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377" y="5673864"/>
            <a:ext cx="1219200" cy="1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1407099" y="404664"/>
            <a:ext cx="4176464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Certificats d’économie d’énergie : Primes énergies, coups de pouce chaudière, coup de pouce isolation…</a:t>
            </a:r>
            <a:endParaRPr lang="fr-FR" sz="20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211960" y="1628800"/>
            <a:ext cx="4176464" cy="1323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Subventions données par les fournisseurs d’énergie, avec des montants variables en fonction des ressources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953294" y="2984297"/>
            <a:ext cx="4896544" cy="1477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Exemples : 20 € / m² d’isolant posé pour les toitures (isolation à 1 €)</a:t>
            </a:r>
          </a:p>
          <a:p>
            <a:endParaRPr lang="fr-FR" dirty="0"/>
          </a:p>
          <a:p>
            <a:r>
              <a:rPr lang="fr-FR" dirty="0" smtClean="0"/>
              <a:t>4000 € pour l’installation d’une pompe à chaleur en remplacement d’une vieille chaudière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851920" y="5013176"/>
            <a:ext cx="3528392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Peut être demandée par l’artisan, et vient en déduction de la facture,</a:t>
            </a:r>
          </a:p>
          <a:p>
            <a:r>
              <a:rPr lang="fr-FR" dirty="0" smtClean="0"/>
              <a:t>peut être demandée également auprès d’un fournisseur d’énergie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2211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666</Words>
  <Application>Microsoft Office PowerPoint</Application>
  <PresentationFormat>Affichage à l'écran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Le financement de la rénovation énergétique</vt:lpstr>
      <vt:lpstr>Quelques principes</vt:lpstr>
      <vt:lpstr>Présentation PowerPoint</vt:lpstr>
      <vt:lpstr>Des plafonds de ressources multiples</vt:lpstr>
      <vt:lpstr>Des subventions et un accompagnement aux montages des dossiers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cumuls ???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financement de la rénovation énergétique</dc:title>
  <dc:creator>Utilisateur</dc:creator>
  <cp:lastModifiedBy>Utilisateur</cp:lastModifiedBy>
  <cp:revision>9</cp:revision>
  <dcterms:created xsi:type="dcterms:W3CDTF">2020-02-08T09:09:11Z</dcterms:created>
  <dcterms:modified xsi:type="dcterms:W3CDTF">2020-02-08T10:35:14Z</dcterms:modified>
</cp:coreProperties>
</file>